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58" r:id="rId7"/>
    <p:sldId id="259" r:id="rId8"/>
    <p:sldId id="261" r:id="rId9"/>
    <p:sldId id="260" r:id="rId10"/>
    <p:sldId id="262" r:id="rId11"/>
    <p:sldId id="263" r:id="rId12"/>
    <p:sldId id="266" r:id="rId13"/>
    <p:sldId id="265" r:id="rId14"/>
    <p:sldId id="264" r:id="rId15"/>
    <p:sldId id="267" r:id="rId16"/>
    <p:sldId id="268" r:id="rId17"/>
  </p:sldIdLst>
  <p:sldSz cx="9144000" cy="5715000" type="screen16x1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4C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27" autoAdjust="0"/>
    <p:restoredTop sz="80392" autoAdjust="0"/>
  </p:normalViewPr>
  <p:slideViewPr>
    <p:cSldViewPr>
      <p:cViewPr varScale="1">
        <p:scale>
          <a:sx n="104" d="100"/>
          <a:sy n="104" d="100"/>
        </p:scale>
        <p:origin x="1428" y="10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25" d="100"/>
          <a:sy n="125" d="100"/>
        </p:scale>
        <p:origin x="1032" y="-26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4D93DEB-3A0C-45A1-ADBD-65D19FDF0A1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C6F56D0-281B-4E26-B007-EDCFA8508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53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9662A7E-9DA5-4CD8-93DB-FAF756FD3B38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20725"/>
            <a:ext cx="57594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0D0FF55-CFC7-4D73-9929-2B6869134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09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0FF55-CFC7-4D73-9929-2B68691340B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20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1375691" y="1451890"/>
            <a:ext cx="5715000" cy="2811218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06418" y="2933700"/>
            <a:ext cx="5791200" cy="609599"/>
          </a:xfrm>
        </p:spPr>
        <p:txBody>
          <a:bodyPr/>
          <a:lstStyle>
            <a:lvl1pPr algn="l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06418" y="3543298"/>
            <a:ext cx="4045883" cy="1662105"/>
          </a:xfrm>
        </p:spPr>
        <p:txBody>
          <a:bodyPr>
            <a:normAutofit/>
          </a:bodyPr>
          <a:lstStyle>
            <a:lvl1pPr marL="0" indent="0" algn="l">
              <a:spcBef>
                <a:spcPts val="75"/>
              </a:spcBef>
              <a:buNone/>
              <a:defRPr sz="1800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NAME</a:t>
            </a:r>
          </a:p>
          <a:p>
            <a:r>
              <a:rPr lang="en-US" dirty="0"/>
              <a:t>Month day, year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590800" y="3543298"/>
            <a:ext cx="65532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0743" y="3716833"/>
            <a:ext cx="764478" cy="3638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7649" y="4152280"/>
            <a:ext cx="950666" cy="4441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6680" y="3709374"/>
            <a:ext cx="1265014" cy="887046"/>
          </a:xfrm>
          <a:prstGeom prst="rect">
            <a:avLst/>
          </a:prstGeom>
        </p:spPr>
      </p:pic>
      <p:pic>
        <p:nvPicPr>
          <p:cNvPr id="10" name="Picture 2" descr="Image result for surrey plac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6073" y="4552789"/>
            <a:ext cx="649148" cy="649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83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 cap="all" baseline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ECHO AIDD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828800" y="4457700"/>
            <a:ext cx="539496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72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ECHO AIDD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1811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433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979"/>
            <a:ext cx="2057400" cy="3656542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979"/>
            <a:ext cx="6019800" cy="36565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ECHO AIDD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2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5200" y="5295900"/>
            <a:ext cx="1371600" cy="304271"/>
          </a:xfrm>
          <a:noFill/>
        </p:spPr>
        <p:txBody>
          <a:bodyPr/>
          <a:lstStyle/>
          <a:p>
            <a:r>
              <a:rPr lang="en-US" dirty="0"/>
              <a:t>ECHO AIDD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5295900"/>
            <a:ext cx="381000" cy="304271"/>
          </a:xfrm>
        </p:spPr>
        <p:txBody>
          <a:bodyPr/>
          <a:lstStyle>
            <a:lvl1pPr algn="ctr">
              <a:defRPr sz="1100">
                <a:latin typeface="+mj-lt"/>
              </a:defRPr>
            </a:lvl1pPr>
          </a:lstStyle>
          <a:p>
            <a:fld id="{7395BF2A-C319-4F29-873E-1ABED09E004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1811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06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125" y="94874"/>
            <a:ext cx="7010400" cy="3448426"/>
          </a:xfrm>
          <a:prstGeom prst="rect">
            <a:avLst/>
          </a:prstGeom>
          <a:effectLst>
            <a:reflection stA="60000" endPos="65000" dist="508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2950" y="4000500"/>
            <a:ext cx="7772400" cy="1135062"/>
          </a:xfrm>
        </p:spPr>
        <p:txBody>
          <a:bodyPr anchor="t"/>
          <a:lstStyle>
            <a:lvl1pPr algn="l">
              <a:defRPr sz="40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SUB TITLE PAGE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1999" y="3695700"/>
            <a:ext cx="7732713" cy="3810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000" cap="all" baseline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ECHO AIDD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3562150"/>
            <a:ext cx="92202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9700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9700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ECHO AIDD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1811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91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ECHO AIDD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1811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20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ECHO AIDD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1811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852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ECHO AIDD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3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ECHO AIDD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745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0"/>
            <a:ext cx="3008313" cy="1715560"/>
          </a:xfrm>
        </p:spPr>
        <p:txBody>
          <a:bodyPr anchor="b">
            <a:noAutofit/>
          </a:bodyPr>
          <a:lstStyle>
            <a:lvl1pPr algn="l">
              <a:defRPr sz="3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227542"/>
            <a:ext cx="5029200" cy="49921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981" y="2019300"/>
            <a:ext cx="3008313" cy="457200"/>
          </a:xfrm>
        </p:spPr>
        <p:txBody>
          <a:bodyPr/>
          <a:lstStyle>
            <a:lvl1pPr marL="0" indent="0" algn="l">
              <a:buNone/>
              <a:defRPr sz="1400" cap="all" baseline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ECHO AIDD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39981" y="1943100"/>
            <a:ext cx="301752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573780" y="0"/>
            <a:ext cx="0" cy="57150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352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15200" y="5295900"/>
            <a:ext cx="1371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spc="1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ECHO ONMH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295900"/>
            <a:ext cx="381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7395BF2A-C319-4F29-873E-1ABED09E0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69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1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Calibri" panose="020F0502020204030204" pitchFamily="34" charset="0"/>
        <a:buChar char="»"/>
        <a:defRPr sz="320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790700"/>
            <a:ext cx="7002218" cy="2438399"/>
          </a:xfrm>
        </p:spPr>
        <p:txBody>
          <a:bodyPr>
            <a:noAutofit/>
          </a:bodyPr>
          <a:lstStyle/>
          <a:p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Public health ethics framework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95700"/>
            <a:ext cx="5943601" cy="1662105"/>
          </a:xfrm>
        </p:spPr>
        <p:txBody>
          <a:bodyPr>
            <a:normAutofit fontScale="92500" lnSpcReduction="10000"/>
          </a:bodyPr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William f. Sullivan Md, CCFP (COE), FCFP, PhD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DEPT. of FAMILY AND COMMUNITY Medicine, U OF T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St. Michael’s academic family Health team surrey place, toronto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Dec. 3, 2020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637638-DFD7-2249-ABD1-968A7BF0D01E}"/>
              </a:ext>
            </a:extLst>
          </p:cNvPr>
          <p:cNvSpPr/>
          <p:nvPr/>
        </p:nvSpPr>
        <p:spPr>
          <a:xfrm>
            <a:off x="2047874" y="1366665"/>
            <a:ext cx="46577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Inclusion Canada &amp; People First of Canada’s 11</a:t>
            </a:r>
            <a:r>
              <a:rPr lang="en-CA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Annual Federal Policy Forum on Inclusion </a:t>
            </a:r>
          </a:p>
        </p:txBody>
      </p:sp>
    </p:spTree>
    <p:extLst>
      <p:ext uri="{BB962C8B-B14F-4D97-AF65-F5344CB8AC3E}">
        <p14:creationId xmlns:p14="http://schemas.microsoft.com/office/powerpoint/2010/main" val="3017625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AC4C4-6565-904E-9E2A-2E44D3F7F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25197-9105-4D49-9878-682511389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Does not address what to do when ethical values or principles  conflict. </a:t>
            </a:r>
            <a:r>
              <a:rPr lang="en-US" u="sng" dirty="0">
                <a:solidFill>
                  <a:schemeClr val="tx1"/>
                </a:solidFill>
              </a:rPr>
              <a:t>How to prioritize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84872B-C619-E04B-A3E8-D0C5F7FDA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290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AC4C4-6565-904E-9E2A-2E44D3F7F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25197-9105-4D49-9878-682511389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Important for persons with disabilities to </a:t>
            </a:r>
            <a:r>
              <a:rPr lang="en-US" u="sng" dirty="0">
                <a:solidFill>
                  <a:schemeClr val="tx1"/>
                </a:solidFill>
              </a:rPr>
              <a:t>anchor</a:t>
            </a:r>
            <a:r>
              <a:rPr lang="en-US" dirty="0">
                <a:solidFill>
                  <a:schemeClr val="tx1"/>
                </a:solidFill>
              </a:rPr>
              <a:t> references to “human rights” to norms to which Canadians and much of the world is already committed, such as the </a:t>
            </a:r>
            <a:r>
              <a:rPr lang="en-US" i="1" dirty="0">
                <a:solidFill>
                  <a:schemeClr val="tx1"/>
                </a:solidFill>
              </a:rPr>
              <a:t>United Nations Convention on the Rights of Persons with Disabilities.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84872B-C619-E04B-A3E8-D0C5F7FDA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902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96928-EE41-7949-93D3-13FF7D2A7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66D9C-2C65-5045-B09B-47E134475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15263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Does not address systemic ableism already present in current healthcare practices and policies, which make implementing these guidelines challenging.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E.g., promoting healthcare decision-making capabilities and mitigating ableist attitudes and </a:t>
            </a:r>
            <a:r>
              <a:rPr lang="en-US" dirty="0" err="1">
                <a:solidFill>
                  <a:schemeClr val="tx1"/>
                </a:solidFill>
              </a:rPr>
              <a:t>behaviours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5912BD-7F4D-B54C-9C5A-7DD463BC9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ECHO AIDD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09E61C-EDC0-DB4C-9A42-D0FBB0D96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877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BB0E4-4A59-014B-8A8F-B31D32328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469F0-AD05-8B42-AB39-3E71022C2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 good start.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More work to do.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27C8C2-DB9D-CE4C-A025-252243E92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ECHO AIDD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3E5935-9E58-1A42-BA72-D80380799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661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FDDFC-6B4C-FF4E-A921-D4F47813A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EFD97-697C-5943-8548-3C24AD756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Developed by Public Health Agency of Canada’s Ethics Consultative Group</a:t>
            </a:r>
          </a:p>
          <a:p>
            <a:r>
              <a:rPr lang="en-US" dirty="0">
                <a:solidFill>
                  <a:schemeClr val="tx1"/>
                </a:solidFill>
              </a:rPr>
              <a:t>Includes input from COVID-19 Disability Advisory Group</a:t>
            </a:r>
          </a:p>
          <a:p>
            <a:r>
              <a:rPr lang="en-US" dirty="0">
                <a:solidFill>
                  <a:schemeClr val="tx1"/>
                </a:solidFill>
              </a:rPr>
              <a:t>For policy makers and public health professionals</a:t>
            </a:r>
          </a:p>
          <a:p>
            <a:r>
              <a:rPr lang="en-US" dirty="0">
                <a:solidFill>
                  <a:schemeClr val="tx1"/>
                </a:solidFill>
              </a:rPr>
              <a:t>Guide for making public health decisions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4DF175-EA44-694E-9AF1-D4DEAF437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20555-B604-A74F-B4D8-C044627B2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err="1"/>
              <a:t>iT</a:t>
            </a:r>
            <a:r>
              <a:rPr lang="en-US" dirty="0"/>
              <a:t> offers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BFDF3-6DC5-0D4E-A06D-15A74269B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General ethical values and principles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Steps for a systematic analysis of ethical issues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Some resources in ethics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7FFE09-DD37-C14B-8D44-151A7920C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654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7C3DE-982A-C94C-912D-8C29BEA56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it does not offer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587E9-48FE-8A43-8FF4-006EF7ED0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Survey of ethical issues</a:t>
            </a:r>
          </a:p>
          <a:p>
            <a:r>
              <a:rPr lang="en-US" dirty="0">
                <a:solidFill>
                  <a:schemeClr val="tx1"/>
                </a:solidFill>
              </a:rPr>
              <a:t>Positions on ethical issues</a:t>
            </a:r>
          </a:p>
          <a:p>
            <a:r>
              <a:rPr lang="en-US" dirty="0">
                <a:solidFill>
                  <a:schemeClr val="tx1"/>
                </a:solidFill>
              </a:rPr>
              <a:t>Discussion of concerns or needs specifically of persons with disabilities or, within this group, the concerns or needs specifically of persons with intellectual and developmental disabilities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DC8043-3114-FD4B-80F9-515861BB9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260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01532-8F5F-0444-9D6A-5DB2193BC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F1E46-EBD5-8449-9E03-CC6138FFE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3500"/>
            <a:ext cx="8382000" cy="415263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Recognizes </a:t>
            </a:r>
            <a:r>
              <a:rPr lang="en-US" u="sng" dirty="0">
                <a:solidFill>
                  <a:schemeClr val="tx1"/>
                </a:solidFill>
              </a:rPr>
              <a:t>values</a:t>
            </a:r>
            <a:r>
              <a:rPr lang="en-US" dirty="0">
                <a:solidFill>
                  <a:schemeClr val="tx1"/>
                </a:solidFill>
              </a:rPr>
              <a:t> must drive public health decisions</a:t>
            </a:r>
          </a:p>
          <a:p>
            <a:r>
              <a:rPr lang="en-US" dirty="0">
                <a:solidFill>
                  <a:schemeClr val="tx1"/>
                </a:solidFill>
              </a:rPr>
              <a:t>Affirms that public health decisions must not discriminate against specific persons or groups and must respect their human rights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COMMON GOOD= Good of </a:t>
            </a:r>
            <a:r>
              <a:rPr lang="en-US" u="sng" dirty="0">
                <a:solidFill>
                  <a:schemeClr val="tx1"/>
                </a:solidFill>
              </a:rPr>
              <a:t>all</a:t>
            </a:r>
            <a:r>
              <a:rPr lang="en-US" dirty="0">
                <a:solidFill>
                  <a:schemeClr val="tx1"/>
                </a:solidFill>
              </a:rPr>
              <a:t> citizens and </a:t>
            </a:r>
            <a:r>
              <a:rPr lang="en-US" u="sng" dirty="0">
                <a:solidFill>
                  <a:schemeClr val="tx1"/>
                </a:solidFill>
              </a:rPr>
              <a:t>not merely the greatest good for the greatest number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CF40E-7839-8C4E-8E4F-2AFC9BFE9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298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01532-8F5F-0444-9D6A-5DB2193BC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F1E46-EBD5-8449-9E03-CC6138FFE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3500"/>
            <a:ext cx="8382000" cy="41526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Defines “well-being” holistically, and conversely, harm: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Physical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Social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Psychological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Need for social supports, trauma-informed approaches, addressing existential concerns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CF40E-7839-8C4E-8E4F-2AFC9BFE9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647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01532-8F5F-0444-9D6A-5DB2193BC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F1E46-EBD5-8449-9E03-CC6138FFE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3500"/>
            <a:ext cx="8382000" cy="4152633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Offers some considerations for assessing benefits and harms of public health policies and interventions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Effectiveness (likely benefits, feasibility)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Proportionality (means and ends, benefits and burdens)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Reciprocity (compensatory supports)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Reasonable limits to precaution (self-correcting process)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CF40E-7839-8C4E-8E4F-2AFC9BFE9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98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01532-8F5F-0444-9D6A-5DB2193BC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F1E46-EBD5-8449-9E03-CC6138FFE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3500"/>
            <a:ext cx="8382000" cy="4152633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Emphasizes </a:t>
            </a:r>
            <a:r>
              <a:rPr lang="en-US" u="sng" dirty="0">
                <a:solidFill>
                  <a:schemeClr val="tx1"/>
                </a:solidFill>
              </a:rPr>
              <a:t>inclusion</a:t>
            </a:r>
            <a:r>
              <a:rPr lang="en-US" dirty="0">
                <a:solidFill>
                  <a:schemeClr val="tx1"/>
                </a:solidFill>
              </a:rPr>
              <a:t> in making decisions of individuals and groups most likely to be affected by those decisions 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(However, in practice, this was not always followed in the process of developing this document.)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CF40E-7839-8C4E-8E4F-2AFC9BFE9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31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076F9-820B-104E-B6EC-45D3A305C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20587-ABAF-6C46-BA75-A4F940124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Does not advert to the importance of </a:t>
            </a:r>
            <a:r>
              <a:rPr lang="en-US" u="sng" dirty="0">
                <a:solidFill>
                  <a:schemeClr val="tx1"/>
                </a:solidFill>
              </a:rPr>
              <a:t>judging facts and probabilities</a:t>
            </a:r>
            <a:r>
              <a:rPr lang="en-US" dirty="0">
                <a:solidFill>
                  <a:schemeClr val="tx1"/>
                </a:solidFill>
              </a:rPr>
              <a:t> as a basis for ethical decision making. </a:t>
            </a:r>
            <a:r>
              <a:rPr lang="en-US" u="sng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DB6A75-9BAC-1048-9937-26501885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BF2A-C319-4F29-873E-1ABED09E004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71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AMHTheme">
      <a:dk1>
        <a:srgbClr val="000000"/>
      </a:dk1>
      <a:lt1>
        <a:srgbClr val="FFFFFF"/>
      </a:lt1>
      <a:dk2>
        <a:srgbClr val="602977"/>
      </a:dk2>
      <a:lt2>
        <a:srgbClr val="FFFEFE"/>
      </a:lt2>
      <a:accent1>
        <a:srgbClr val="602977"/>
      </a:accent1>
      <a:accent2>
        <a:srgbClr val="E5752A"/>
      </a:accent2>
      <a:accent3>
        <a:srgbClr val="56BECC"/>
      </a:accent3>
      <a:accent4>
        <a:srgbClr val="BBD236"/>
      </a:accent4>
      <a:accent5>
        <a:srgbClr val="C34589"/>
      </a:accent5>
      <a:accent6>
        <a:srgbClr val="8D6BA0"/>
      </a:accent6>
      <a:hlink>
        <a:srgbClr val="602977"/>
      </a:hlink>
      <a:folHlink>
        <a:srgbClr val="8E6BA0"/>
      </a:folHlink>
    </a:clrScheme>
    <a:fontScheme name="Custom 2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FC9A70D2AD4B43A2EFFFCFDAA5F0A7" ma:contentTypeVersion="8" ma:contentTypeDescription="Create a new document." ma:contentTypeScope="" ma:versionID="2d42e54c4febcf97c3dd8ac954c11bf4">
  <xsd:schema xmlns:xsd="http://www.w3.org/2001/XMLSchema" xmlns:xs="http://www.w3.org/2001/XMLSchema" xmlns:p="http://schemas.microsoft.com/office/2006/metadata/properties" xmlns:ns2="4a8be16c-201a-47be-a296-8f57774b637e" targetNamespace="http://schemas.microsoft.com/office/2006/metadata/properties" ma:root="true" ma:fieldsID="b922e75578f34ba5d861a4b209478c1c" ns2:_="">
    <xsd:import namespace="4a8be16c-201a-47be-a296-8f57774b63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8be16c-201a-47be-a296-8f57774b63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6B7744-A25A-4079-83E4-735EF118D623}"/>
</file>

<file path=customXml/itemProps2.xml><?xml version="1.0" encoding="utf-8"?>
<ds:datastoreItem xmlns:ds="http://schemas.openxmlformats.org/officeDocument/2006/customXml" ds:itemID="{47BBA333-70B4-4D56-9830-9582A5803C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635D7A-1E0E-45BF-B8CA-F47F74A64F36}">
  <ds:schemaRefs>
    <ds:schemaRef ds:uri="http://purl.org/dc/dcmitype/"/>
    <ds:schemaRef ds:uri="5c13f4e2-b155-4fdf-b296-4e555fb4d232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1461375b-168e-4b96-ad96-a5c7595d9ff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451</Words>
  <Application>Microsoft Office PowerPoint</Application>
  <PresentationFormat>On-screen Show (16:10)</PresentationFormat>
  <Paragraphs>74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Wingdings</vt:lpstr>
      <vt:lpstr>Office Theme</vt:lpstr>
      <vt:lpstr>Public health ethics framework</vt:lpstr>
      <vt:lpstr>What is it?</vt:lpstr>
      <vt:lpstr>What iT offers</vt:lpstr>
      <vt:lpstr>What it does not offer</vt:lpstr>
      <vt:lpstr>Merits</vt:lpstr>
      <vt:lpstr>Merits</vt:lpstr>
      <vt:lpstr>Merits</vt:lpstr>
      <vt:lpstr>Merits</vt:lpstr>
      <vt:lpstr>difficulties</vt:lpstr>
      <vt:lpstr>difficulties</vt:lpstr>
      <vt:lpstr>difficulties</vt:lpstr>
      <vt:lpstr>difficulties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 Care Planning &amp; Coronavirus</dc:title>
  <dc:creator>John Heng</dc:creator>
  <cp:lastModifiedBy>Bill Sullivan</cp:lastModifiedBy>
  <cp:revision>60</cp:revision>
  <cp:lastPrinted>2020-04-24T09:38:58Z</cp:lastPrinted>
  <dcterms:created xsi:type="dcterms:W3CDTF">2020-04-24T01:23:07Z</dcterms:created>
  <dcterms:modified xsi:type="dcterms:W3CDTF">2020-12-01T22:36:03Z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0x0101005DFC9A70D2AD4B43A2EFFFCFDAA5F0A7</vt:lpwstr>
  </property>
</Properties>
</file>